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892" r:id="rId2"/>
    <p:sldId id="869" r:id="rId3"/>
    <p:sldId id="870" r:id="rId4"/>
    <p:sldId id="833" r:id="rId5"/>
    <p:sldId id="871" r:id="rId6"/>
    <p:sldId id="872" r:id="rId7"/>
    <p:sldId id="893" r:id="rId8"/>
    <p:sldId id="894" r:id="rId9"/>
    <p:sldId id="873" r:id="rId10"/>
    <p:sldId id="874" r:id="rId11"/>
    <p:sldId id="897" r:id="rId12"/>
    <p:sldId id="898" r:id="rId13"/>
    <p:sldId id="875" r:id="rId14"/>
    <p:sldId id="876" r:id="rId15"/>
    <p:sldId id="877" r:id="rId16"/>
    <p:sldId id="878" r:id="rId17"/>
    <p:sldId id="879" r:id="rId18"/>
    <p:sldId id="895" r:id="rId19"/>
    <p:sldId id="880" r:id="rId20"/>
    <p:sldId id="891" r:id="rId21"/>
    <p:sldId id="881" r:id="rId22"/>
    <p:sldId id="882" r:id="rId23"/>
    <p:sldId id="883" r:id="rId24"/>
    <p:sldId id="884" r:id="rId25"/>
    <p:sldId id="890" r:id="rId26"/>
    <p:sldId id="885" r:id="rId27"/>
    <p:sldId id="888" r:id="rId28"/>
    <p:sldId id="899" r:id="rId29"/>
    <p:sldId id="835" r:id="rId3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1112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handoutMaster" Target="handoutMasters/handout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Relationship Id="rId3" Type="http://schemas.openxmlformats.org/officeDocument/2006/relationships/image" Target="../media/image8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January 31,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2: Hadoop Nuts and Bolts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2702894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value);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338723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066800" y="1419284"/>
            <a:ext cx="7010400" cy="480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private static class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MyMapper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extends 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  Mapper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LongWritable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, Text, Text,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&gt; 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{</a:t>
            </a:r>
          </a:p>
          <a:p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private final static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ONE = new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(1);</a:t>
            </a:r>
          </a:p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private final static Text WORD = new Text();</a:t>
            </a:r>
          </a:p>
          <a:p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@Override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public void map(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LongWritable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key, Text value, Context context)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  throws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IOException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InterruptedException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{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String line = ((Text) value).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toString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StringTokenizer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= new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StringTokenizer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(line);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while (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itr.hasMoreTokens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()) {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WORD.set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itr.nextToken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context.write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(WORD, ONE);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}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}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}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530596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066800" y="1419284"/>
            <a:ext cx="7010400" cy="480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private 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static class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MyReducer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extends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 Reducer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&lt;Text,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, Text,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&gt; {</a:t>
            </a:r>
          </a:p>
          <a:p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private 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final static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SUM = new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();</a:t>
            </a:r>
          </a:p>
          <a:p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@Override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public void reduce(Text key,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Iterable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&gt; values, </a:t>
            </a:r>
            <a:endParaRPr lang="en-US" sz="1800" b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   Context 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context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) throws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IOException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InterruptedException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{</a:t>
            </a:r>
          </a:p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      Iterator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&lt;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IntWritable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&gt;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iter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values.iterator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int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sum = 0;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while (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iter.hasNext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()) {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  sum +=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iter.next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().get();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}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SUM.set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(sum);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 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context.write</a:t>
            </a: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(key, SUM);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  }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  }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802512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</a:t>
            </a:r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object </a:t>
            </a:r>
            <a:r>
              <a:rPr lang="en-US" dirty="0" smtClean="0"/>
              <a:t>creation </a:t>
            </a:r>
            <a:r>
              <a:rPr lang="en-US" dirty="0" smtClean="0"/>
              <a:t>at all </a:t>
            </a:r>
            <a:r>
              <a:rPr lang="en-US" dirty="0" smtClean="0"/>
              <a:t>costs</a:t>
            </a:r>
          </a:p>
          <a:p>
            <a:pPr lvl="1"/>
            <a:r>
              <a:rPr lang="en-US" dirty="0" smtClean="0"/>
              <a:t>Reuse Writable objects, change the payload</a:t>
            </a:r>
            <a:endParaRPr lang="en-US" dirty="0" smtClean="0"/>
          </a:p>
          <a:p>
            <a:r>
              <a:rPr lang="en-US" dirty="0" smtClean="0"/>
              <a:t>Execution framework reuses value </a:t>
            </a:r>
            <a:r>
              <a:rPr lang="en-US" dirty="0" smtClean="0"/>
              <a:t>object in </a:t>
            </a:r>
            <a:r>
              <a:rPr lang="en-US" dirty="0" smtClean="0"/>
              <a:t>reducer</a:t>
            </a:r>
          </a:p>
          <a:p>
            <a:r>
              <a:rPr lang="en-US" dirty="0" smtClean="0"/>
              <a:t>Passing parameters into mappers and </a:t>
            </a:r>
            <a:r>
              <a:rPr lang="en-US" dirty="0" smtClean="0"/>
              <a:t>reducers:</a:t>
            </a:r>
          </a:p>
          <a:p>
            <a:pPr lvl="1"/>
            <a:r>
              <a:rPr lang="en-US" dirty="0" smtClean="0"/>
              <a:t>Directly in the Job object for parameters</a:t>
            </a:r>
            <a:endParaRPr lang="en-US" dirty="0" smtClean="0"/>
          </a:p>
          <a:p>
            <a:pPr lvl="1"/>
            <a:r>
              <a:rPr lang="en-US" dirty="0" err="1" smtClean="0"/>
              <a:t>DistributedCache</a:t>
            </a:r>
            <a:r>
              <a:rPr lang="en-US" dirty="0" smtClean="0"/>
              <a:t> for larger </a:t>
            </a:r>
            <a:r>
              <a:rPr lang="en-US" dirty="0" smtClean="0"/>
              <a:t>static data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5522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Complex Data Types in Hadoop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How do you implement complex data types?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The easiest way: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Encoded it as Text, e.g., (a, b) = “a:b”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Use regular expressions to parse and extract data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Works, but pretty hack-</a:t>
            </a:r>
            <a:r>
              <a:rPr lang="en-US" dirty="0" err="1" smtClean="0">
                <a:solidFill>
                  <a:schemeClr val="bg2"/>
                </a:solidFill>
              </a:rPr>
              <a:t>ish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The hard way: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Define a custom implementation of </a:t>
            </a:r>
            <a:r>
              <a:rPr lang="en-US" dirty="0" smtClean="0">
                <a:solidFill>
                  <a:schemeClr val="bg2"/>
                </a:solidFill>
              </a:rPr>
              <a:t>Writable(</a:t>
            </a:r>
            <a:r>
              <a:rPr lang="en-US" dirty="0" err="1" smtClean="0">
                <a:solidFill>
                  <a:schemeClr val="bg2"/>
                </a:solidFill>
              </a:rPr>
              <a:t>Comprable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  <a:endParaRPr lang="en-US" dirty="0" smtClean="0">
              <a:solidFill>
                <a:schemeClr val="bg2"/>
              </a:solidFill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Must implement: </a:t>
            </a:r>
            <a:r>
              <a:rPr lang="en-US" dirty="0" err="1" smtClean="0">
                <a:solidFill>
                  <a:schemeClr val="bg2"/>
                </a:solidFill>
              </a:rPr>
              <a:t>readFields</a:t>
            </a:r>
            <a:r>
              <a:rPr lang="en-US" dirty="0" smtClean="0">
                <a:solidFill>
                  <a:schemeClr val="bg2"/>
                </a:solidFill>
              </a:rPr>
              <a:t>, write, </a:t>
            </a:r>
            <a:r>
              <a:rPr lang="en-US" dirty="0" smtClean="0">
                <a:solidFill>
                  <a:schemeClr val="bg2"/>
                </a:solidFill>
              </a:rPr>
              <a:t>(</a:t>
            </a:r>
            <a:r>
              <a:rPr lang="en-US" dirty="0" err="1" smtClean="0">
                <a:solidFill>
                  <a:schemeClr val="bg2"/>
                </a:solidFill>
              </a:rPr>
              <a:t>compareTo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  <a:endParaRPr lang="en-US" dirty="0" smtClean="0">
              <a:solidFill>
                <a:schemeClr val="bg2"/>
              </a:solidFill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Computationally efficient, but slow for rapid </a:t>
            </a:r>
            <a:r>
              <a:rPr lang="en-US" dirty="0" smtClean="0">
                <a:solidFill>
                  <a:schemeClr val="bg2"/>
                </a:solidFill>
              </a:rPr>
              <a:t>prototyping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Implement </a:t>
            </a:r>
            <a:r>
              <a:rPr lang="en-US" dirty="0" err="1" smtClean="0">
                <a:solidFill>
                  <a:schemeClr val="bg2"/>
                </a:solidFill>
              </a:rPr>
              <a:t>WritableComparator</a:t>
            </a:r>
            <a:r>
              <a:rPr lang="en-US" dirty="0" smtClean="0">
                <a:solidFill>
                  <a:schemeClr val="bg2"/>
                </a:solidFill>
              </a:rPr>
              <a:t> hook for performance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Somewhere in the middle:</a:t>
            </a:r>
            <a:endParaRPr lang="en-US" dirty="0" smtClean="0">
              <a:solidFill>
                <a:schemeClr val="bg2"/>
              </a:solidFill>
            </a:endParaRP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Cloud</a:t>
            </a:r>
            <a:r>
              <a:rPr lang="en-US" baseline="30000" dirty="0" smtClean="0">
                <a:solidFill>
                  <a:schemeClr val="bg2"/>
                </a:solidFill>
              </a:rPr>
              <a:t>9</a:t>
            </a:r>
            <a:r>
              <a:rPr lang="en-US" dirty="0" smtClean="0">
                <a:solidFill>
                  <a:schemeClr val="bg2"/>
                </a:solidFill>
              </a:rPr>
              <a:t> offers </a:t>
            </a:r>
            <a:r>
              <a:rPr lang="en-US" dirty="0" smtClean="0">
                <a:solidFill>
                  <a:schemeClr val="bg2"/>
                </a:solidFill>
              </a:rPr>
              <a:t>JSON support and </a:t>
            </a:r>
            <a:r>
              <a:rPr lang="en-US" dirty="0" smtClean="0">
                <a:solidFill>
                  <a:schemeClr val="bg2"/>
                </a:solidFill>
              </a:rPr>
              <a:t>lots of useful Hadoop types</a:t>
            </a:r>
            <a:endParaRPr lang="en-US" dirty="0" smtClean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638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Cluster </a:t>
            </a:r>
            <a:r>
              <a:rPr lang="en-US" dirty="0" smtClean="0"/>
              <a:t>Components*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each:</a:t>
            </a:r>
          </a:p>
          <a:p>
            <a:pPr lvl="1"/>
            <a:r>
              <a:rPr lang="en-US" dirty="0" err="1" smtClean="0"/>
              <a:t>Namenode</a:t>
            </a:r>
            <a:r>
              <a:rPr lang="en-US" dirty="0" smtClean="0"/>
              <a:t> (NN</a:t>
            </a:r>
            <a:r>
              <a:rPr lang="en-US" dirty="0" smtClean="0"/>
              <a:t>): master node for HDFS</a:t>
            </a:r>
            <a:endParaRPr lang="en-US" dirty="0" smtClean="0"/>
          </a:p>
          <a:p>
            <a:pPr lvl="1"/>
            <a:r>
              <a:rPr lang="en-US" dirty="0" err="1" smtClean="0"/>
              <a:t>Jobtracker</a:t>
            </a:r>
            <a:r>
              <a:rPr lang="en-US" dirty="0" smtClean="0"/>
              <a:t> (JT</a:t>
            </a:r>
            <a:r>
              <a:rPr lang="en-US" dirty="0" smtClean="0"/>
              <a:t>): master node for job submission</a:t>
            </a:r>
            <a:endParaRPr lang="en-US" dirty="0" smtClean="0"/>
          </a:p>
          <a:p>
            <a:r>
              <a:rPr lang="en-US" dirty="0" smtClean="0"/>
              <a:t>Set of each per slave machine:</a:t>
            </a:r>
          </a:p>
          <a:p>
            <a:pPr lvl="1"/>
            <a:r>
              <a:rPr lang="en-US" dirty="0" err="1" smtClean="0"/>
              <a:t>Tasktracker</a:t>
            </a:r>
            <a:r>
              <a:rPr lang="en-US" dirty="0" smtClean="0"/>
              <a:t> (TT</a:t>
            </a:r>
            <a:r>
              <a:rPr lang="en-US" dirty="0" smtClean="0"/>
              <a:t>): contains multiple task slots</a:t>
            </a:r>
            <a:endParaRPr lang="en-US" dirty="0" smtClean="0"/>
          </a:p>
          <a:p>
            <a:pPr lvl="1"/>
            <a:r>
              <a:rPr lang="en-US" dirty="0" err="1" smtClean="0"/>
              <a:t>Datanode</a:t>
            </a:r>
            <a:r>
              <a:rPr lang="en-US" dirty="0" smtClean="0"/>
              <a:t> (DN</a:t>
            </a:r>
            <a:r>
              <a:rPr lang="en-US" dirty="0" smtClean="0"/>
              <a:t>): serves HDFS data blocks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252030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0037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program in Hadoop = Hadoop job</a:t>
            </a:r>
          </a:p>
          <a:p>
            <a:pPr lvl="1"/>
            <a:r>
              <a:rPr lang="en-US" dirty="0" smtClean="0"/>
              <a:t>Jobs are divided into map and reduce tasks</a:t>
            </a:r>
          </a:p>
          <a:p>
            <a:pPr lvl="1"/>
            <a:r>
              <a:rPr lang="en-US" dirty="0" smtClean="0"/>
              <a:t>An instance of running a task is called a task </a:t>
            </a:r>
            <a:r>
              <a:rPr lang="en-US" dirty="0" smtClean="0"/>
              <a:t>attempt (occupies a slot)</a:t>
            </a:r>
            <a:endParaRPr lang="en-US" dirty="0" smtClean="0"/>
          </a:p>
          <a:p>
            <a:pPr lvl="1"/>
            <a:r>
              <a:rPr lang="en-US" dirty="0" smtClean="0"/>
              <a:t>Multiple jobs can be composed into a workflow</a:t>
            </a:r>
          </a:p>
          <a:p>
            <a:r>
              <a:rPr lang="en-US" dirty="0" smtClean="0"/>
              <a:t>Job </a:t>
            </a:r>
            <a:r>
              <a:rPr lang="en-US" dirty="0" smtClean="0"/>
              <a:t>submission: </a:t>
            </a:r>
          </a:p>
          <a:p>
            <a:pPr lvl="1"/>
            <a:r>
              <a:rPr lang="en-US" dirty="0" smtClean="0"/>
              <a:t>Client </a:t>
            </a:r>
            <a:r>
              <a:rPr lang="en-US" dirty="0" smtClean="0"/>
              <a:t>(i.e., driver program) creates a job, configures it, and submits it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smtClean="0"/>
              <a:t>That’s it! The Hadoop cluster takes over…</a:t>
            </a:r>
          </a:p>
        </p:txBody>
      </p:sp>
    </p:spTree>
    <p:extLst>
      <p:ext uri="{BB962C8B-B14F-4D97-AF65-F5344CB8AC3E}">
        <p14:creationId xmlns:p14="http://schemas.microsoft.com/office/powerpoint/2010/main" val="364237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Behind the scenes:</a:t>
            </a:r>
            <a:endParaRPr lang="en-US" dirty="0" smtClean="0"/>
          </a:p>
          <a:p>
            <a:pPr lvl="1"/>
            <a:r>
              <a:rPr lang="en-US" dirty="0" smtClean="0"/>
              <a:t>Input splits are computed </a:t>
            </a:r>
            <a:r>
              <a:rPr lang="en-US" dirty="0" smtClean="0"/>
              <a:t>(on client end)</a:t>
            </a:r>
          </a:p>
          <a:p>
            <a:pPr lvl="1"/>
            <a:r>
              <a:rPr lang="en-US" dirty="0" smtClean="0"/>
              <a:t>Job data (jar, configuration XML) are sent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err="1" smtClean="0"/>
              <a:t>JobTracker</a:t>
            </a:r>
            <a:r>
              <a:rPr lang="en-US" dirty="0" smtClean="0"/>
              <a:t> puts job data in shared location, </a:t>
            </a:r>
            <a:r>
              <a:rPr lang="en-US" dirty="0" err="1" smtClean="0"/>
              <a:t>enqueues</a:t>
            </a:r>
            <a:r>
              <a:rPr lang="en-US" dirty="0" smtClean="0"/>
              <a:t> tasks</a:t>
            </a:r>
          </a:p>
          <a:p>
            <a:pPr lvl="1"/>
            <a:r>
              <a:rPr lang="en-US" dirty="0" err="1" smtClean="0"/>
              <a:t>TaskTrackers</a:t>
            </a:r>
            <a:r>
              <a:rPr lang="en-US" dirty="0" smtClean="0"/>
              <a:t> poll for tasks</a:t>
            </a:r>
          </a:p>
          <a:p>
            <a:pPr lvl="1"/>
            <a:r>
              <a:rPr lang="en-US" dirty="0" smtClean="0"/>
              <a:t>Off to the races…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836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2060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553436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606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291061" y="282076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/>
                </a:solidFill>
              </a:rPr>
              <a:t>OutputFormat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0395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InputFormat:</a:t>
            </a:r>
          </a:p>
          <a:p>
            <a:pPr lvl="1"/>
            <a:r>
              <a:rPr lang="en-US" dirty="0" err="1" smtClean="0"/>
              <a:t>TextInputFormat</a:t>
            </a:r>
            <a:endParaRPr lang="en-US" dirty="0" smtClean="0"/>
          </a:p>
          <a:p>
            <a:pPr lvl="1"/>
            <a:r>
              <a:rPr lang="en-US" dirty="0" err="1" smtClean="0"/>
              <a:t>KeyValueTextInputFormat</a:t>
            </a:r>
            <a:endParaRPr lang="en-US" dirty="0" smtClean="0"/>
          </a:p>
          <a:p>
            <a:pPr lvl="1"/>
            <a:r>
              <a:rPr lang="en-US" dirty="0" err="1" smtClean="0"/>
              <a:t>SequenceFileInputFormat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err="1" smtClean="0"/>
              <a:t>OutputFormat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TextOutputFormat</a:t>
            </a:r>
            <a:endParaRPr lang="en-US" dirty="0" smtClean="0"/>
          </a:p>
          <a:p>
            <a:pPr lvl="1"/>
            <a:r>
              <a:rPr lang="en-US" dirty="0" err="1" smtClean="0"/>
              <a:t>SequenceFileOutputFormat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03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 in Hadoop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Probably the most complex aspect of </a:t>
            </a:r>
            <a:r>
              <a:rPr lang="en-US" dirty="0" smtClean="0"/>
              <a:t>MapReduce</a:t>
            </a:r>
            <a:endParaRPr lang="en-US" dirty="0" smtClean="0"/>
          </a:p>
          <a:p>
            <a:r>
              <a:rPr lang="en-US" dirty="0" smtClean="0"/>
              <a:t>Map side</a:t>
            </a:r>
          </a:p>
          <a:p>
            <a:pPr lvl="1"/>
            <a:r>
              <a:rPr lang="en-US" dirty="0" smtClean="0"/>
              <a:t>Map outputs are buffered in memory in a circular buffer</a:t>
            </a:r>
          </a:p>
          <a:p>
            <a:pPr lvl="1"/>
            <a:r>
              <a:rPr lang="en-US" dirty="0" smtClean="0"/>
              <a:t>When buffer reaches threshold, contents are “spilled” to disk</a:t>
            </a:r>
          </a:p>
          <a:p>
            <a:pPr lvl="1"/>
            <a:r>
              <a:rPr lang="en-US" dirty="0" smtClean="0"/>
              <a:t>Spills merged in a single, partitioned file (sorted within each partition): combiner runs </a:t>
            </a:r>
            <a:r>
              <a:rPr lang="en-US" dirty="0" smtClean="0"/>
              <a:t>during the merges</a:t>
            </a:r>
            <a:endParaRPr lang="en-US" dirty="0" smtClean="0"/>
          </a:p>
          <a:p>
            <a:r>
              <a:rPr lang="en-US" dirty="0" smtClean="0"/>
              <a:t>Reduce side</a:t>
            </a:r>
          </a:p>
          <a:p>
            <a:pPr lvl="1"/>
            <a:r>
              <a:rPr lang="en-US" dirty="0" smtClean="0"/>
              <a:t>First, map outputs are copied over to reducer machine</a:t>
            </a:r>
          </a:p>
          <a:p>
            <a:pPr lvl="1"/>
            <a:r>
              <a:rPr lang="en-US" dirty="0" smtClean="0"/>
              <a:t>“Sort” is a multi-pass merge of map outputs (happens in memory and on disk): combiner runs </a:t>
            </a:r>
            <a:r>
              <a:rPr lang="en-US" dirty="0" smtClean="0"/>
              <a:t>during the merges</a:t>
            </a:r>
            <a:endParaRPr lang="en-US" dirty="0" smtClean="0"/>
          </a:p>
          <a:p>
            <a:pPr lvl="1"/>
            <a:r>
              <a:rPr lang="en-US" dirty="0" smtClean="0"/>
              <a:t>Final merge pass goes directly into reducer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7416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75407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Workflow</a:t>
            </a:r>
            <a:endParaRPr lang="en-US" dirty="0"/>
          </a:p>
        </p:txBody>
      </p:sp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2044149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652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sp>
        <p:nvSpPr>
          <p:cNvPr id="37" name="Curved Down Arrow 36"/>
          <p:cNvSpPr>
            <a:spLocks noChangeArrowheads="1"/>
          </p:cNvSpPr>
          <p:nvPr/>
        </p:nvSpPr>
        <p:spPr bwMode="auto">
          <a:xfrm>
            <a:off x="2590800" y="1600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8" name="Curved Down Arrow 37"/>
          <p:cNvSpPr>
            <a:spLocks noChangeArrowheads="1"/>
          </p:cNvSpPr>
          <p:nvPr/>
        </p:nvSpPr>
        <p:spPr bwMode="auto">
          <a:xfrm rot="10800000">
            <a:off x="2590800" y="4267200"/>
            <a:ext cx="3429000" cy="762000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39" name="Right Arrow 38"/>
          <p:cNvSpPr>
            <a:spLocks noChangeArrowheads="1"/>
          </p:cNvSpPr>
          <p:nvPr/>
        </p:nvSpPr>
        <p:spPr bwMode="auto">
          <a:xfrm>
            <a:off x="3124200" y="3124200"/>
            <a:ext cx="22860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5510213" y="1459468"/>
            <a:ext cx="23811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1. Load data into HDFS</a:t>
            </a:r>
          </a:p>
        </p:txBody>
      </p:sp>
      <p:sp>
        <p:nvSpPr>
          <p:cNvPr id="41" name="TextBox 40"/>
          <p:cNvSpPr txBox="1">
            <a:spLocks noChangeArrowheads="1"/>
          </p:cNvSpPr>
          <p:nvPr/>
        </p:nvSpPr>
        <p:spPr bwMode="auto">
          <a:xfrm>
            <a:off x="1443038" y="2362200"/>
            <a:ext cx="236844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2. Develop code locally</a:t>
            </a:r>
          </a:p>
        </p:txBody>
      </p:sp>
      <p:sp>
        <p:nvSpPr>
          <p:cNvPr id="42" name="TextBox 41"/>
          <p:cNvSpPr txBox="1">
            <a:spLocks noChangeArrowheads="1"/>
          </p:cNvSpPr>
          <p:nvPr/>
        </p:nvSpPr>
        <p:spPr bwMode="auto">
          <a:xfrm>
            <a:off x="3048000" y="3395663"/>
            <a:ext cx="25673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3. Submit MapReduce job</a:t>
            </a:r>
          </a:p>
        </p:txBody>
      </p:sp>
      <p:sp>
        <p:nvSpPr>
          <p:cNvPr id="43" name="TextBox 42"/>
          <p:cNvSpPr txBox="1">
            <a:spLocks noChangeArrowheads="1"/>
          </p:cNvSpPr>
          <p:nvPr/>
        </p:nvSpPr>
        <p:spPr bwMode="auto">
          <a:xfrm>
            <a:off x="3048000" y="3657600"/>
            <a:ext cx="222368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3a. Go back to Step 2</a:t>
            </a:r>
          </a:p>
        </p:txBody>
      </p:sp>
      <p:sp>
        <p:nvSpPr>
          <p:cNvPr id="44" name="TextBox 43"/>
          <p:cNvSpPr txBox="1">
            <a:spLocks noChangeArrowheads="1"/>
          </p:cNvSpPr>
          <p:nvPr/>
        </p:nvSpPr>
        <p:spPr bwMode="auto">
          <a:xfrm>
            <a:off x="5510213" y="4826000"/>
            <a:ext cx="27997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4. Retrieve data from HDFS</a:t>
            </a:r>
          </a:p>
        </p:txBody>
      </p:sp>
    </p:spTree>
    <p:extLst>
      <p:ext uri="{BB962C8B-B14F-4D97-AF65-F5344CB8AC3E}">
        <p14:creationId xmlns:p14="http://schemas.microsoft.com/office/powerpoint/2010/main" val="3104853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39" grpId="0" animBg="1"/>
      <p:bldP spid="40" grpId="0"/>
      <p:bldP spid="41" grpId="0"/>
      <p:bldP spid="42" grpId="0"/>
      <p:bldP spid="43" grpId="0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Hadoop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take a deep breath</a:t>
            </a:r>
          </a:p>
          <a:p>
            <a:r>
              <a:rPr lang="en-US" dirty="0" smtClean="0"/>
              <a:t>Start small, </a:t>
            </a:r>
            <a:r>
              <a:rPr lang="en-US" dirty="0" smtClean="0"/>
              <a:t>start locally</a:t>
            </a:r>
          </a:p>
          <a:p>
            <a:r>
              <a:rPr lang="en-US" dirty="0" smtClean="0"/>
              <a:t>Build incrementally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63672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Debugging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</a:t>
            </a:r>
            <a:r>
              <a:rPr lang="en-US" dirty="0" err="1" smtClean="0"/>
              <a:t>ol</a:t>
            </a:r>
            <a:r>
              <a:rPr lang="en-US" dirty="0" smtClean="0"/>
              <a:t>’ </a:t>
            </a:r>
            <a:r>
              <a:rPr lang="en-US" dirty="0" err="1" smtClean="0"/>
              <a:t>System.out.println</a:t>
            </a:r>
            <a:endParaRPr lang="en-US" dirty="0" smtClean="0"/>
          </a:p>
          <a:p>
            <a:pPr lvl="1"/>
            <a:r>
              <a:rPr lang="en-US" dirty="0" smtClean="0"/>
              <a:t>Learn </a:t>
            </a:r>
            <a:r>
              <a:rPr lang="en-US" dirty="0"/>
              <a:t>to use the </a:t>
            </a:r>
            <a:r>
              <a:rPr lang="en-US" dirty="0" err="1"/>
              <a:t>webapp</a:t>
            </a:r>
            <a:r>
              <a:rPr lang="en-US" dirty="0"/>
              <a:t> to access logs</a:t>
            </a:r>
          </a:p>
          <a:p>
            <a:pPr lvl="1"/>
            <a:r>
              <a:rPr lang="en-US" dirty="0" smtClean="0"/>
              <a:t>Logging </a:t>
            </a:r>
            <a:r>
              <a:rPr lang="en-US" dirty="0"/>
              <a:t>preferred over </a:t>
            </a:r>
            <a:r>
              <a:rPr lang="en-US" dirty="0" err="1" smtClean="0"/>
              <a:t>System.out.println</a:t>
            </a:r>
            <a:endParaRPr lang="en-US" dirty="0" smtClean="0"/>
          </a:p>
          <a:p>
            <a:pPr lvl="1"/>
            <a:r>
              <a:rPr lang="en-US" dirty="0" smtClean="0"/>
              <a:t>Be careful how much you log!</a:t>
            </a:r>
          </a:p>
          <a:p>
            <a:r>
              <a:rPr lang="en-US" dirty="0" smtClean="0"/>
              <a:t>Fail </a:t>
            </a:r>
            <a:r>
              <a:rPr lang="en-US" dirty="0"/>
              <a:t>on </a:t>
            </a:r>
            <a:r>
              <a:rPr lang="en-US" dirty="0" smtClean="0"/>
              <a:t>success</a:t>
            </a:r>
          </a:p>
          <a:p>
            <a:pPr lvl="1"/>
            <a:r>
              <a:rPr lang="en-US" dirty="0" smtClean="0"/>
              <a:t>Throw </a:t>
            </a:r>
            <a:r>
              <a:rPr lang="en-US" dirty="0" err="1"/>
              <a:t>RuntimeExceptions</a:t>
            </a:r>
            <a:r>
              <a:rPr lang="en-US" dirty="0"/>
              <a:t> and capture state</a:t>
            </a:r>
          </a:p>
          <a:p>
            <a:r>
              <a:rPr lang="en-US" dirty="0" smtClean="0"/>
              <a:t>Programming is still programming</a:t>
            </a:r>
          </a:p>
          <a:p>
            <a:pPr lvl="1"/>
            <a:r>
              <a:rPr lang="en-US" dirty="0" smtClean="0"/>
              <a:t>Use Hadoop as the “glue”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core functionality outside mappers and </a:t>
            </a:r>
            <a:r>
              <a:rPr lang="en-US" dirty="0" smtClean="0"/>
              <a:t>reducers</a:t>
            </a:r>
            <a:endParaRPr lang="en-US" dirty="0"/>
          </a:p>
          <a:p>
            <a:pPr lvl="1"/>
            <a:r>
              <a:rPr lang="en-US" dirty="0" smtClean="0"/>
              <a:t>Independently test (e.g., unit testing)</a:t>
            </a:r>
          </a:p>
          <a:p>
            <a:pPr lvl="1"/>
            <a:r>
              <a:rPr lang="en-US" dirty="0" smtClean="0"/>
              <a:t>Compose (tested) components in mappers and reducers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3283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I actually learn Hadoop?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class session</a:t>
            </a:r>
          </a:p>
          <a:p>
            <a:r>
              <a:rPr lang="en-US" dirty="0" smtClean="0"/>
              <a:t>Hadoop: The Definitive Guide</a:t>
            </a:r>
          </a:p>
          <a:p>
            <a:r>
              <a:rPr lang="en-US" dirty="0" smtClean="0"/>
              <a:t>RTFM</a:t>
            </a:r>
          </a:p>
          <a:p>
            <a:r>
              <a:rPr lang="en-US" dirty="0" smtClean="0"/>
              <a:t>RTFC(!)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657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Hadoop </a:t>
            </a:r>
            <a:r>
              <a:rPr lang="en-US" dirty="0" smtClean="0"/>
              <a:t>API*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Mapper</a:t>
            </a:r>
          </a:p>
          <a:p>
            <a:pPr lvl="1"/>
            <a:r>
              <a:rPr lang="en-US" dirty="0"/>
              <a:t>void setup(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beginning of the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void map</a:t>
            </a:r>
            <a:r>
              <a:rPr lang="en-US" dirty="0"/>
              <a:t>(</a:t>
            </a:r>
            <a:r>
              <a:rPr lang="en-US" dirty="0" smtClean="0"/>
              <a:t>K </a:t>
            </a:r>
            <a:r>
              <a:rPr lang="en-US" dirty="0"/>
              <a:t>key, </a:t>
            </a:r>
            <a:r>
              <a:rPr lang="en-US" dirty="0" smtClean="0"/>
              <a:t>V </a:t>
            </a:r>
            <a:r>
              <a:rPr lang="en-US" dirty="0"/>
              <a:t>value, </a:t>
            </a:r>
            <a:r>
              <a:rPr lang="en-US" dirty="0" err="1"/>
              <a:t>Mapper.Context</a:t>
            </a:r>
            <a:r>
              <a:rPr lang="en-US" dirty="0"/>
              <a:t> 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key/value pair in the input </a:t>
            </a:r>
            <a:r>
              <a:rPr lang="en-US" dirty="0" smtClean="0"/>
              <a:t>split</a:t>
            </a:r>
          </a:p>
          <a:p>
            <a:pPr lvl="1"/>
            <a:r>
              <a:rPr lang="en-US" dirty="0"/>
              <a:t>void cleanup(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end of the </a:t>
            </a:r>
            <a:r>
              <a:rPr lang="en-US" dirty="0" smtClean="0"/>
              <a:t>task</a:t>
            </a:r>
            <a:endParaRPr lang="en-US" dirty="0"/>
          </a:p>
          <a:p>
            <a:r>
              <a:rPr lang="en-US" dirty="0" smtClean="0"/>
              <a:t>Reducer</a:t>
            </a:r>
            <a:r>
              <a:rPr lang="en-US" dirty="0" smtClean="0"/>
              <a:t>/Combiner</a:t>
            </a:r>
          </a:p>
          <a:p>
            <a:pPr lvl="1"/>
            <a:r>
              <a:rPr lang="en-US" dirty="0" smtClean="0"/>
              <a:t>void setup(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start of the </a:t>
            </a:r>
            <a:r>
              <a:rPr lang="en-US" dirty="0" smtClean="0"/>
              <a:t>task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reduce</a:t>
            </a:r>
            <a:r>
              <a:rPr lang="en-US" dirty="0"/>
              <a:t>(</a:t>
            </a:r>
            <a:r>
              <a:rPr lang="en-US" dirty="0" smtClean="0"/>
              <a:t>K </a:t>
            </a:r>
            <a:r>
              <a:rPr lang="en-US" dirty="0"/>
              <a:t>key, </a:t>
            </a:r>
            <a:r>
              <a:rPr lang="en-US" dirty="0" err="1"/>
              <a:t>Iterable</a:t>
            </a:r>
            <a:r>
              <a:rPr lang="en-US" dirty="0"/>
              <a:t>&lt;</a:t>
            </a:r>
            <a:r>
              <a:rPr lang="en-US" dirty="0" smtClean="0"/>
              <a:t>V&gt; </a:t>
            </a:r>
            <a:r>
              <a:rPr lang="en-US" dirty="0"/>
              <a:t>values, 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</a:t>
            </a:r>
            <a:r>
              <a:rPr lang="en-US" dirty="0" smtClean="0"/>
              <a:t>key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cleanup(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end of the </a:t>
            </a:r>
            <a:r>
              <a:rPr lang="en-US" dirty="0" smtClean="0"/>
              <a:t>task</a:t>
            </a:r>
            <a:endParaRPr lang="en-US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20340" y="6324600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680511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Hadoop </a:t>
            </a:r>
            <a:r>
              <a:rPr lang="en-US" dirty="0" smtClean="0"/>
              <a:t>API*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Partitioner</a:t>
            </a:r>
            <a:endParaRPr lang="en-US" dirty="0" smtClean="0"/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</a:t>
            </a:r>
            <a:r>
              <a:rPr lang="en-US" dirty="0" err="1" smtClean="0"/>
              <a:t>getPartition</a:t>
            </a:r>
            <a:r>
              <a:rPr lang="en-US" dirty="0"/>
              <a:t>(</a:t>
            </a:r>
            <a:r>
              <a:rPr lang="en-US" dirty="0" smtClean="0"/>
              <a:t>K </a:t>
            </a:r>
            <a:r>
              <a:rPr lang="en-US" dirty="0"/>
              <a:t>key, </a:t>
            </a:r>
            <a:r>
              <a:rPr lang="en-US" dirty="0" smtClean="0"/>
              <a:t>V </a:t>
            </a:r>
            <a:r>
              <a:rPr lang="en-US" dirty="0"/>
              <a:t>value,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numPartitions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Get </a:t>
            </a:r>
            <a:r>
              <a:rPr lang="en-US" dirty="0"/>
              <a:t>the partition number </a:t>
            </a:r>
            <a:r>
              <a:rPr lang="en-US" dirty="0" smtClean="0"/>
              <a:t>given total </a:t>
            </a:r>
            <a:r>
              <a:rPr lang="en-US" dirty="0"/>
              <a:t>number of partitions </a:t>
            </a:r>
          </a:p>
          <a:p>
            <a:r>
              <a:rPr lang="en-US" dirty="0" smtClean="0"/>
              <a:t>Job</a:t>
            </a:r>
          </a:p>
          <a:p>
            <a:pPr lvl="1"/>
            <a:r>
              <a:rPr lang="en-US" dirty="0" smtClean="0"/>
              <a:t>Represents a packaged Hadoop job for submission to cluster</a:t>
            </a:r>
          </a:p>
          <a:p>
            <a:pPr lvl="1"/>
            <a:r>
              <a:rPr lang="en-US" dirty="0" smtClean="0"/>
              <a:t>Need to specify input and output paths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input and output formats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mapper, reducer, combiner, </a:t>
            </a:r>
            <a:r>
              <a:rPr lang="en-US" dirty="0" err="1" smtClean="0"/>
              <a:t>partitioner</a:t>
            </a:r>
            <a:r>
              <a:rPr lang="en-US" dirty="0" smtClean="0"/>
              <a:t> classes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intermediate/final key/value classes</a:t>
            </a:r>
          </a:p>
          <a:p>
            <a:pPr lvl="1"/>
            <a:r>
              <a:rPr lang="en-US" dirty="0" smtClean="0"/>
              <a:t>Don’t depend of defaults!</a:t>
            </a:r>
            <a:endParaRPr lang="en-US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20340" y="6324600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607055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Volt_Királyi_palota_(138._számú_műemlék)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3999" cy="68580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tale of two packages…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352800" y="1219200"/>
            <a:ext cx="365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Gill Sans"/>
                <a:cs typeface="Gill Sans"/>
              </a:rPr>
              <a:t>org.apache.hadoop.mapreduce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endParaRPr lang="en-US" sz="2000" b="0" dirty="0" smtClean="0">
              <a:latin typeface="Gill Sans"/>
              <a:cs typeface="Gill Sans"/>
            </a:endParaRPr>
          </a:p>
          <a:p>
            <a:r>
              <a:rPr lang="en-US" sz="2000" b="0" dirty="0" err="1" smtClean="0">
                <a:latin typeface="Gill Sans"/>
                <a:cs typeface="Gill Sans"/>
              </a:rPr>
              <a:t>org.apache.hadoop.mapred</a:t>
            </a:r>
            <a:endParaRPr lang="en-US" sz="2000" b="0" dirty="0"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</a:t>
            </a:r>
            <a:r>
              <a:rPr lang="en-US" sz="1000" b="0" dirty="0" smtClean="0">
                <a:solidFill>
                  <a:srgbClr val="FFFFFF"/>
                </a:solidFill>
              </a:rPr>
              <a:t>(Budapest)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854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Types in </a:t>
            </a:r>
            <a:r>
              <a:rPr lang="en-US" dirty="0" smtClean="0">
                <a:solidFill>
                  <a:schemeClr val="bg2"/>
                </a:solidFill>
              </a:rPr>
              <a:t>Hadoop: Keys and Values</a:t>
            </a:r>
            <a:endParaRPr lang="en-US" dirty="0" smtClean="0">
              <a:solidFill>
                <a:schemeClr val="bg2"/>
              </a:solidFill>
            </a:endParaRPr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2017713" y="1524000"/>
            <a:ext cx="11875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Gill Sans"/>
                <a:cs typeface="Gill Sans"/>
              </a:rPr>
              <a:t>Writable </a:t>
            </a: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4038600" y="1524000"/>
            <a:ext cx="403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de/serialization protocol. Every data type in Hadoop is a Writable.</a:t>
            </a:r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1415068" y="2525713"/>
            <a:ext cx="23949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 err="1">
                <a:solidFill>
                  <a:srgbClr val="FF0000"/>
                </a:solidFill>
                <a:latin typeface="Gill Sans"/>
                <a:cs typeface="Gill Sans"/>
              </a:rPr>
              <a:t>WritableComprable</a:t>
            </a:r>
            <a:endParaRPr lang="en-US" sz="1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4038600" y="2525713"/>
            <a:ext cx="40386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sort order.  All keys must be of this type (but not values).</a:t>
            </a:r>
          </a:p>
        </p:txBody>
      </p:sp>
      <p:cxnSp>
        <p:nvCxnSpPr>
          <p:cNvPr id="16391" name="Straight Arrow Connector 8"/>
          <p:cNvCxnSpPr>
            <a:cxnSpLocks noChangeShapeType="1"/>
          </p:cNvCxnSpPr>
          <p:nvPr/>
        </p:nvCxnSpPr>
        <p:spPr bwMode="auto">
          <a:xfrm rot="16200000" flipV="1">
            <a:off x="2279650" y="2209801"/>
            <a:ext cx="631825" cy="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92" name="TextBox 9"/>
          <p:cNvSpPr txBox="1">
            <a:spLocks noChangeArrowheads="1"/>
          </p:cNvSpPr>
          <p:nvPr/>
        </p:nvSpPr>
        <p:spPr bwMode="auto">
          <a:xfrm>
            <a:off x="1849438" y="4114800"/>
            <a:ext cx="133041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IntWritable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LongWritable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Text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16393" name="Straight Arrow Connector 11"/>
          <p:cNvCxnSpPr>
            <a:cxnSpLocks noChangeShapeType="1"/>
          </p:cNvCxnSpPr>
          <p:nvPr/>
        </p:nvCxnSpPr>
        <p:spPr bwMode="auto">
          <a:xfrm rot="5400000" flipH="1" flipV="1">
            <a:off x="1986757" y="3505994"/>
            <a:ext cx="12192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38600" y="4078288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Concrete classes for different data types.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752600" y="5822533"/>
            <a:ext cx="1334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SequenceFiles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038600" y="5791200"/>
            <a:ext cx="403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Binary encoded of a sequence of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key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/value pairs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915120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0" grpId="0"/>
      <p:bldP spid="16392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47317</TotalTime>
  <Words>1264</Words>
  <Application>Microsoft Macintosh PowerPoint</Application>
  <PresentationFormat>On-screen Show (4:3)</PresentationFormat>
  <Paragraphs>287</Paragraphs>
  <Slides>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Default Design</vt:lpstr>
      <vt:lpstr>PowerPoint Presentation</vt:lpstr>
      <vt:lpstr>PowerPoint Presentation</vt:lpstr>
      <vt:lpstr>PowerPoint Presentation</vt:lpstr>
      <vt:lpstr>How will I actually learn Hadoop?</vt:lpstr>
      <vt:lpstr>PowerPoint Presentation</vt:lpstr>
      <vt:lpstr>Basic Hadoop API*</vt:lpstr>
      <vt:lpstr>Basic Hadoop API*</vt:lpstr>
      <vt:lpstr>A tale of two packages…</vt:lpstr>
      <vt:lpstr>Data Types in Hadoop: Keys and Values</vt:lpstr>
      <vt:lpstr>“Hello World”: Word Count</vt:lpstr>
      <vt:lpstr>“Hello World”: Word Count</vt:lpstr>
      <vt:lpstr>“Hello World”: Word Count</vt:lpstr>
      <vt:lpstr>Three Gotchas</vt:lpstr>
      <vt:lpstr>Complex Data Types in Hadoop</vt:lpstr>
      <vt:lpstr>Basic Cluster Components*</vt:lpstr>
      <vt:lpstr>Putting everything together…</vt:lpstr>
      <vt:lpstr>Anatomy of a Job</vt:lpstr>
      <vt:lpstr>Anatomy of a Job</vt:lpstr>
      <vt:lpstr>PowerPoint Presentation</vt:lpstr>
      <vt:lpstr>PowerPoint Presentation</vt:lpstr>
      <vt:lpstr>PowerPoint Presentation</vt:lpstr>
      <vt:lpstr>PowerPoint Presentation</vt:lpstr>
      <vt:lpstr>Input and Output</vt:lpstr>
      <vt:lpstr>Shuffle and Sort in Hadoop</vt:lpstr>
      <vt:lpstr>Shuffle and Sort</vt:lpstr>
      <vt:lpstr>Hadoop Workflow</vt:lpstr>
      <vt:lpstr>Debugging Hadoop</vt:lpstr>
      <vt:lpstr>Hadoop Debugging Strategies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8403</cp:revision>
  <dcterms:created xsi:type="dcterms:W3CDTF">2012-08-31T06:36:49Z</dcterms:created>
  <dcterms:modified xsi:type="dcterms:W3CDTF">2013-01-26T19:36:38Z</dcterms:modified>
</cp:coreProperties>
</file>